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56" r:id="rId2"/>
    <p:sldId id="290" r:id="rId3"/>
    <p:sldId id="276" r:id="rId4"/>
    <p:sldId id="287" r:id="rId5"/>
    <p:sldId id="286" r:id="rId6"/>
    <p:sldId id="259" r:id="rId7"/>
    <p:sldId id="257" r:id="rId8"/>
    <p:sldId id="260" r:id="rId9"/>
    <p:sldId id="261" r:id="rId10"/>
    <p:sldId id="291" r:id="rId11"/>
    <p:sldId id="292" r:id="rId12"/>
    <p:sldId id="264" r:id="rId13"/>
    <p:sldId id="268" r:id="rId14"/>
    <p:sldId id="272" r:id="rId15"/>
    <p:sldId id="273" r:id="rId16"/>
    <p:sldId id="274" r:id="rId17"/>
    <p:sldId id="289" r:id="rId18"/>
    <p:sldId id="298" r:id="rId19"/>
    <p:sldId id="299" r:id="rId20"/>
    <p:sldId id="278" r:id="rId21"/>
    <p:sldId id="293" r:id="rId22"/>
    <p:sldId id="294" r:id="rId23"/>
    <p:sldId id="295" r:id="rId24"/>
    <p:sldId id="296" r:id="rId25"/>
    <p:sldId id="297" r:id="rId26"/>
    <p:sldId id="28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0CC"/>
    <a:srgbClr val="9BAFB5"/>
    <a:srgbClr val="4A53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B80363-4664-448F-B12A-7083D975CF02}" v="3" dt="2023-12-08T05:49:07.894"/>
    <p1510:client id="{3CEEE4B7-F57E-49A0-9E45-3230DC63F4DC}" v="157" dt="2023-12-07T08:05:05.645"/>
    <p1510:client id="{5684AF3A-6BB1-490F-87CD-77BDA5030FAA}" v="190" dt="2023-12-02T08:30:27.089"/>
    <p1510:client id="{68D86C8B-9925-400F-BD3A-DF97D137244B}" v="43" dt="2023-12-06T08:18:22.671"/>
    <p1510:client id="{792913A2-9F99-4260-BCD3-0FBFE831D449}" v="1187" dt="2023-12-09T07:41:26.346"/>
    <p1510:client id="{7F0B0567-4F88-462A-9460-7A749A4102A9}" v="114" dt="2023-12-02T09:03:32.746"/>
    <p1510:client id="{8D40E4AC-4395-4738-B39A-C090D9713EFA}" v="418" dt="2023-12-09T06:30:45.465"/>
    <p1510:client id="{B250BB26-72A4-4300-8E96-6588FF286D4C}" v="38" dt="2023-12-07T06:17:02.983"/>
    <p1510:client id="{DC281585-7F1C-4307-9FF5-857FA542C51C}" v="228" dt="2023-12-09T06:56:10.0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C5EB6-D315-4898-80EA-AAFAA9E39AD9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85696-45AF-4997-AD9F-E6F0065EF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308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585696-45AF-4997-AD9F-E6F0065EF58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761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067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599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564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19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348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77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32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168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07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91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685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B257C1E-69F4-48DD-98C6-74D4942B43E7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96729FC-56F8-40AA-BEE4-0DC77923C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25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4B8CB-42F4-D006-DB52-A7C89578F0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167544"/>
            <a:ext cx="8991600" cy="1645920"/>
          </a:xfrm>
        </p:spPr>
        <p:txBody>
          <a:bodyPr/>
          <a:lstStyle/>
          <a:p>
            <a:r>
              <a:rPr lang="en-US" dirty="0"/>
              <a:t>Twitter data analysis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6DA93EC-F164-5F59-5EA7-EDA600BD7A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99960"/>
            <a:ext cx="8991600" cy="28906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000" b="1" dirty="0"/>
              <a:t>Group 3</a:t>
            </a:r>
          </a:p>
          <a:p>
            <a:r>
              <a:rPr lang="en-US" dirty="0"/>
              <a:t>David Riemer(202332590)</a:t>
            </a:r>
          </a:p>
          <a:p>
            <a:r>
              <a:rPr lang="en-US" dirty="0"/>
              <a:t>Olivia </a:t>
            </a:r>
            <a:r>
              <a:rPr lang="en-US" dirty="0" err="1">
                <a:ea typeface="+mn-lt"/>
                <a:cs typeface="+mn-lt"/>
              </a:rPr>
              <a:t>Saukonoja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1684263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AD7C5BE-418C-4A44-91BF-28E411F75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BC7757-C5FA-017E-350D-C1C14D97F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Removing stopwords</a:t>
            </a:r>
          </a:p>
        </p:txBody>
      </p:sp>
      <p:pic>
        <p:nvPicPr>
          <p:cNvPr id="5" name="Content Placeholder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0660CD77-22A1-2CB2-2309-B824D5BFF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752" y="3051434"/>
            <a:ext cx="9314170" cy="179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97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AD7C5BE-418C-4A44-91BF-28E411F75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F156C9F-815B-BCBC-0E9F-3CB66F5F0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Hashing the words to their numerical values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1A62B6E-0958-CA67-5079-9E7D7CD09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752" y="2876793"/>
            <a:ext cx="9314170" cy="214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626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EC7FF834-B204-4967-8D47-8BB36EAF0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780A22D-61EA-43E3-BD94-3E39CF902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70D466C-6B11-8535-78BC-CD2B4D01C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Run the pipeline and create the dataset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BAACDD-D67B-6468-201D-E874B58D94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267" y="761726"/>
            <a:ext cx="10921466" cy="305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81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C7FF834-B204-4967-8D47-8BB36EAF0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80A22D-61EA-43E3-BD94-3E39CF902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94FCED-122D-5F8F-914D-A7E56C8DD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Creating the word2vec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095341-C251-8D20-343F-E01C34B1A0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267" y="980155"/>
            <a:ext cx="10921466" cy="262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08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2F5B8-DC57-50F5-096C-0C28B1F2F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results from word2vec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955253E7-41AA-30DE-E32C-B0812189DB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2254" y="2638044"/>
            <a:ext cx="3667492" cy="3101983"/>
          </a:xfrm>
        </p:spPr>
      </p:pic>
    </p:spTree>
    <p:extLst>
      <p:ext uri="{BB962C8B-B14F-4D97-AF65-F5344CB8AC3E}">
        <p14:creationId xmlns:p14="http://schemas.microsoft.com/office/powerpoint/2010/main" val="3140725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F6022A-C741-D9C2-DED5-6A9738562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 fontScale="90000"/>
          </a:bodyPr>
          <a:lstStyle/>
          <a:p>
            <a:r>
              <a:rPr lang="en-US" dirty="0"/>
              <a:t>Reducing the dimensions using SVD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4FF1F4D-689F-13E2-CE01-D6BBBCDCB4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4376" y="964178"/>
            <a:ext cx="6257544" cy="461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148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2FF644-4A2F-EC4F-775E-9BD2340D5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747" y="2529976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Plotting the words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35A289-39EC-770F-9771-33F7F91850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1695" y="640080"/>
            <a:ext cx="5302905" cy="526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002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EE4E20-CF01-9BEF-B552-DF8AE06A6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4559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Cluster in the graph after k-means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83F4C6-CD70-5119-9EF0-0DBB1EC13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4558" y="2638044"/>
            <a:ext cx="3363974" cy="3415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can see that words which express similar emotions are clustered together</a:t>
            </a:r>
          </a:p>
        </p:txBody>
      </p:sp>
      <p:pic>
        <p:nvPicPr>
          <p:cNvPr id="4" name="Picture 3" descr="A close-up of words&#10;&#10;Description automatically generated">
            <a:extLst>
              <a:ext uri="{FF2B5EF4-FFF2-40B4-BE49-F238E27FC236}">
                <a16:creationId xmlns:a16="http://schemas.microsoft.com/office/drawing/2014/main" id="{1C484EBA-0318-EBEF-960F-9F21FB989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624" y="1352838"/>
            <a:ext cx="5939050" cy="415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832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EE4E20-CF01-9BEF-B552-DF8AE06A6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4559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Cluster in the graph after k-means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83F4C6-CD70-5119-9EF0-0DBB1EC13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4558" y="2638044"/>
            <a:ext cx="3363974" cy="3415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can see that words which express similar emotions are clustered together</a:t>
            </a:r>
          </a:p>
        </p:txBody>
      </p:sp>
      <p:pic>
        <p:nvPicPr>
          <p:cNvPr id="3" name="Picture 2" descr="A white background with black and blue dots&#10;&#10;Description automatically generated">
            <a:extLst>
              <a:ext uri="{FF2B5EF4-FFF2-40B4-BE49-F238E27FC236}">
                <a16:creationId xmlns:a16="http://schemas.microsoft.com/office/drawing/2014/main" id="{591F78A4-2D24-987D-F298-ACB092447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10" y="1646751"/>
            <a:ext cx="6637865" cy="355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121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EE4E20-CF01-9BEF-B552-DF8AE06A6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4559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Cluster in the graph after k-means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83F4C6-CD70-5119-9EF0-0DBB1EC13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4558" y="2638044"/>
            <a:ext cx="3363974" cy="3415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can see that words which express similar emotions are clustered together</a:t>
            </a:r>
          </a:p>
        </p:txBody>
      </p:sp>
      <p:pic>
        <p:nvPicPr>
          <p:cNvPr id="3" name="Picture 2" descr="A white background with words and a grey circle&#10;&#10;Description automatically generated">
            <a:extLst>
              <a:ext uri="{FF2B5EF4-FFF2-40B4-BE49-F238E27FC236}">
                <a16:creationId xmlns:a16="http://schemas.microsoft.com/office/drawing/2014/main" id="{05EAE93B-5DB4-DF75-E230-1CDFD5289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47" y="932207"/>
            <a:ext cx="5900057" cy="498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248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95069-D795-2C4D-93C0-BD3ADAD00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1D27C-A18A-380E-CA17-14495D364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Purpose of our project</a:t>
            </a:r>
          </a:p>
          <a:p>
            <a:r>
              <a:rPr lang="en-US" dirty="0"/>
              <a:t>Methodology</a:t>
            </a:r>
          </a:p>
          <a:p>
            <a:r>
              <a:rPr lang="en-US" dirty="0"/>
              <a:t>Preprocessing of the data</a:t>
            </a:r>
          </a:p>
          <a:p>
            <a:r>
              <a:rPr lang="en-US" dirty="0"/>
              <a:t>Creating and applying the models</a:t>
            </a:r>
          </a:p>
          <a:p>
            <a:r>
              <a:rPr lang="en-US" dirty="0"/>
              <a:t>Evaluation</a:t>
            </a:r>
          </a:p>
          <a:p>
            <a:r>
              <a:rPr lang="en-US" dirty="0"/>
              <a:t>Comparison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39719091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A567D-2C48-5154-B4A0-C48BC7E5F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624" y="1122807"/>
            <a:ext cx="9954443" cy="4297680"/>
          </a:xfrm>
          <a:solidFill>
            <a:srgbClr val="9BAFB5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A-priori</a:t>
            </a:r>
            <a:endParaRPr lang="en-US" sz="5400" kern="1200" cap="all" spc="200" baseline="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92166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7CC52-CF36-D350-87F9-93A6D753B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the data into only negative and positive sets</a:t>
            </a:r>
          </a:p>
        </p:txBody>
      </p:sp>
      <p:pic>
        <p:nvPicPr>
          <p:cNvPr id="4" name="Content Placeholder 3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4AB1E993-8B6B-9A5A-18AD-CB1403EB7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807793"/>
            <a:ext cx="7729728" cy="2762485"/>
          </a:xfrm>
        </p:spPr>
      </p:pic>
    </p:spTree>
    <p:extLst>
      <p:ext uri="{BB962C8B-B14F-4D97-AF65-F5344CB8AC3E}">
        <p14:creationId xmlns:p14="http://schemas.microsoft.com/office/powerpoint/2010/main" val="33589880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656E013-C5D1-40E8-A11B-562F6A03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275A78-3266-4763-DF44-A82379F32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471" y="2681105"/>
            <a:ext cx="3063240" cy="1495794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Most used words in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02D63F4-B0E1-4039-90FD-768B7B23B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0721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F6B2ECC-5166-473E-8533-737B9B8194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4712"/>
            <a:ext cx="6558192" cy="46085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7FE4F681-EF66-BEAA-1BBE-2CAF46C44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6975" y="2344850"/>
            <a:ext cx="1886061" cy="2194428"/>
          </a:xfrm>
          <a:prstGeom prst="rect">
            <a:avLst/>
          </a:prstGeom>
        </p:spPr>
      </p:pic>
      <p:pic>
        <p:nvPicPr>
          <p:cNvPr id="5" name="Picture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E650715A-96E3-127F-7AE5-2C0849404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857" y="2342743"/>
            <a:ext cx="1886061" cy="21930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70BC3B-46A9-6ADB-F272-7F34BF34A89F}"/>
              </a:ext>
            </a:extLst>
          </p:cNvPr>
          <p:cNvSpPr txBox="1"/>
          <p:nvPr/>
        </p:nvSpPr>
        <p:spPr>
          <a:xfrm>
            <a:off x="8976950" y="1987869"/>
            <a:ext cx="1811029" cy="2825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342900">
              <a:spcAft>
                <a:spcPts val="600"/>
              </a:spcAft>
            </a:pPr>
            <a:r>
              <a:rPr lang="en-US" sz="135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Negative Tweets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B7F7F3-86E2-224F-FC89-4145126B6437}"/>
              </a:ext>
            </a:extLst>
          </p:cNvPr>
          <p:cNvSpPr txBox="1"/>
          <p:nvPr/>
        </p:nvSpPr>
        <p:spPr>
          <a:xfrm>
            <a:off x="5072319" y="2056371"/>
            <a:ext cx="1811029" cy="2825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342900">
              <a:spcAft>
                <a:spcPts val="600"/>
              </a:spcAft>
            </a:pPr>
            <a:r>
              <a:rPr lang="en-US" sz="135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Positive Tweets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2928AD-BD49-E5DE-6509-92B0FE775816}"/>
              </a:ext>
            </a:extLst>
          </p:cNvPr>
          <p:cNvSpPr txBox="1"/>
          <p:nvPr/>
        </p:nvSpPr>
        <p:spPr>
          <a:xfrm>
            <a:off x="5025224" y="4595237"/>
            <a:ext cx="1913782" cy="2780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342900">
              <a:spcAft>
                <a:spcPts val="600"/>
              </a:spcAft>
            </a:pPr>
            <a:r>
              <a:rPr lang="en-US" sz="135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[morning, good]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82BB6-D23E-661F-F0AE-2EFE44B9F71B}"/>
              </a:ext>
            </a:extLst>
          </p:cNvPr>
          <p:cNvSpPr txBox="1"/>
          <p:nvPr/>
        </p:nvSpPr>
        <p:spPr>
          <a:xfrm>
            <a:off x="8981231" y="4595237"/>
            <a:ext cx="1913782" cy="2780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342900">
              <a:spcAft>
                <a:spcPts val="600"/>
              </a:spcAft>
            </a:pPr>
            <a:r>
              <a:rPr lang="en-US" sz="1350" kern="1200" dirty="0">
                <a:solidFill>
                  <a:schemeClr val="tx1"/>
                </a:solidFill>
                <a:latin typeface="+mn-lt"/>
                <a:ea typeface="+mn-lt"/>
                <a:cs typeface="+mn-lt"/>
              </a:rPr>
              <a:t>[could, wish]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8999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A567D-2C48-5154-B4A0-C48BC7E5F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624" y="1122807"/>
            <a:ext cx="9954443" cy="4297680"/>
          </a:xfrm>
          <a:solidFill>
            <a:srgbClr val="9BAFB5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Building and applying a logistic regression model </a:t>
            </a:r>
          </a:p>
        </p:txBody>
      </p:sp>
    </p:spTree>
    <p:extLst>
      <p:ext uri="{BB962C8B-B14F-4D97-AF65-F5344CB8AC3E}">
        <p14:creationId xmlns:p14="http://schemas.microsoft.com/office/powerpoint/2010/main" val="2796719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3D9B6CF-87DD-47C7-B38D-7C5353D4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37A4D6-0A05-E814-9169-CDB046462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2133600"/>
            <a:ext cx="3044952" cy="1898904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/>
              <a:t>Creating the model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89A6CD9-A79C-96BA-A8D2-F56D2EF00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088" y="4352543"/>
            <a:ext cx="2668122" cy="138798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We decided on a 80/20 split of the data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E2328B-DA12-4B90-BD82-3CCF13AF6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640080"/>
            <a:ext cx="6897625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77FF0B6-332F-4842-A5F8-EA360BD5F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0412" y="802767"/>
            <a:ext cx="6565392" cy="4937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0CFA9914-47BA-A13C-799A-949861617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0452" y="1856979"/>
            <a:ext cx="5925312" cy="282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6060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30BC020-BDBF-49EB-9898-BAB5BF55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4950C64-5D81-40F1-9601-8BA0D63BAE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B3AFF-98F7-1578-8A27-8E5E57BB3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781241"/>
            <a:ext cx="7729729" cy="855406"/>
          </a:xfrm>
          <a:noFill/>
          <a:ln>
            <a:solidFill>
              <a:schemeClr val="bg1"/>
            </a:solidFill>
          </a:ln>
        </p:spPr>
        <p:txBody>
          <a:bodyPr vert="horz" lIns="274320" tIns="182880" rIns="274320" bIns="182880" rtlCol="0" anchorCtr="1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Applying the model on the test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9F34C1-EBC9-F1E7-7624-C741CDB888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2"/>
          <a:stretch/>
        </p:blipFill>
        <p:spPr>
          <a:xfrm>
            <a:off x="20" y="-2"/>
            <a:ext cx="12191980" cy="3429000"/>
          </a:xfrm>
          <a:prstGeom prst="rect">
            <a:avLst/>
          </a:prstGeom>
        </p:spPr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1D578A1-1CE8-83B8-4FD2-27B69E642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8412" y="4846076"/>
            <a:ext cx="7715177" cy="127155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bg1"/>
                </a:solidFill>
              </a:rPr>
              <a:t>Number of correct predictions: 13879</a:t>
            </a:r>
          </a:p>
          <a:p>
            <a:pPr marL="0" indent="0">
              <a:buNone/>
            </a:pPr>
            <a:r>
              <a:rPr lang="en-US">
                <a:solidFill>
                  <a:schemeClr val="bg1"/>
                </a:solidFill>
              </a:rPr>
              <a:t>Accuracy: 69.26685631581574</a:t>
            </a:r>
          </a:p>
          <a:p>
            <a:pPr marL="0" indent="0">
              <a:buNone/>
            </a:pP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5662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FEF23-0B15-A165-E454-70CF7F980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863669"/>
            <a:ext cx="7729728" cy="1188720"/>
          </a:xfrm>
        </p:spPr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025758-7A2C-58B5-E046-8A8FC14759D6}"/>
              </a:ext>
            </a:extLst>
          </p:cNvPr>
          <p:cNvSpPr txBox="1"/>
          <p:nvPr/>
        </p:nvSpPr>
        <p:spPr>
          <a:xfrm>
            <a:off x="762000" y="2404532"/>
            <a:ext cx="10668000" cy="42473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In this project</a:t>
            </a:r>
            <a:r>
              <a:rPr lang="en-US" b="0" i="0" dirty="0">
                <a:solidFill>
                  <a:srgbClr val="000000"/>
                </a:solidFill>
                <a:effectLst/>
                <a:ea typeface="+mn-lt"/>
                <a:cs typeface="+mn-lt"/>
              </a:rPr>
              <a:t>, 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we aimed to find relationships between words used in 100,000 tweets. The used algorithms Word2Vec</a:t>
            </a:r>
            <a:r>
              <a:rPr lang="en-US" b="0" i="0" dirty="0">
                <a:solidFill>
                  <a:srgbClr val="000000"/>
                </a:solidFill>
                <a:effectLst/>
                <a:ea typeface="+mn-lt"/>
                <a:cs typeface="+mn-lt"/>
              </a:rPr>
              <a:t>, 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Dimension Reduction</a:t>
            </a:r>
            <a:r>
              <a:rPr lang="en-US" b="0" i="0" dirty="0">
                <a:solidFill>
                  <a:srgbClr val="000000"/>
                </a:solidFill>
                <a:effectLst/>
                <a:ea typeface="+mn-lt"/>
                <a:cs typeface="+mn-lt"/>
              </a:rPr>
              <a:t>, 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k-means clustering</a:t>
            </a:r>
            <a:r>
              <a:rPr lang="en-US" b="0" i="0" dirty="0">
                <a:solidFill>
                  <a:srgbClr val="000000"/>
                </a:solidFill>
                <a:effectLst/>
                <a:ea typeface="+mn-lt"/>
                <a:cs typeface="+mn-lt"/>
              </a:rPr>
              <a:t>, 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A-priori and Logistic </a:t>
            </a:r>
            <a:r>
              <a:rPr lang="en-US" b="0" i="0" dirty="0">
                <a:solidFill>
                  <a:srgbClr val="000000"/>
                </a:solidFill>
                <a:effectLst/>
                <a:ea typeface="+mn-lt"/>
                <a:cs typeface="+mn-lt"/>
              </a:rPr>
              <a:t>Regression 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were able to find different kinds of relationships between words</a:t>
            </a:r>
            <a:endParaRPr lang="en-US" altLang="ko-KR" dirty="0">
              <a:solidFill>
                <a:srgbClr val="000000"/>
              </a:solidFill>
              <a:latin typeface="noto"/>
              <a:ea typeface="휴먼매직체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ea typeface="휴먼매직체"/>
              </a:rPr>
              <a:t>Even with the reduced dimensions, the words in the graph still had a </a:t>
            </a:r>
            <a:r>
              <a:rPr lang="en-US" dirty="0">
                <a:ea typeface="+mn-lt"/>
                <a:cs typeface="+mn-lt"/>
              </a:rPr>
              <a:t>distinguishable similarity between them</a:t>
            </a:r>
            <a:endParaRPr lang="en-US" altLang="ko-KR" dirty="0">
              <a:ea typeface="휴먼매직체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휴먼매직체"/>
              </a:rPr>
              <a:t>We also found out which words are most likely to be used in positive and negative tweets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휴먼매직체"/>
              </a:rPr>
              <a:t>However the ambiguity of some words our results still present conflicting findings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ea typeface="휴먼매직체" panose="02030504000101010101" pitchFamily="18" charset="-127"/>
            </a:endParaRPr>
          </a:p>
          <a:p>
            <a:endParaRPr lang="en-US" altLang="ko-KR" dirty="0">
              <a:ea typeface="휴먼매직체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ea typeface="휴먼매직체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ea typeface="휴먼매직체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For instance, it seems contradictory that the word ”good” is one of the most frequently used words in negative tweets as well: in future studies, we believe that implementing more advanced preprocessing techniques could yield improved results, not only in classification but also in generating more intuitive visualizations on the graph</a:t>
            </a:r>
            <a:endParaRPr lang="en-US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C00B7340-BBA5-6BD3-7778-799FC8CE3A27}"/>
              </a:ext>
            </a:extLst>
          </p:cNvPr>
          <p:cNvSpPr/>
          <p:nvPr/>
        </p:nvSpPr>
        <p:spPr>
          <a:xfrm>
            <a:off x="5868628" y="4521961"/>
            <a:ext cx="442451" cy="81116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61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B85737-FCED-68B6-045D-869F5DBEC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515" y="438517"/>
            <a:ext cx="8712969" cy="771447"/>
          </a:xfrm>
          <a:solidFill>
            <a:srgbClr val="9BAFB5"/>
          </a:solidFill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Purpose of project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61167CF2-0D50-DDD1-17AF-F4796E9D5853}"/>
              </a:ext>
            </a:extLst>
          </p:cNvPr>
          <p:cNvGrpSpPr/>
          <p:nvPr/>
        </p:nvGrpSpPr>
        <p:grpSpPr>
          <a:xfrm>
            <a:off x="1164857" y="2002840"/>
            <a:ext cx="4168005" cy="3777210"/>
            <a:chOff x="1913002" y="1894598"/>
            <a:chExt cx="4168005" cy="37772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10F9173-88CA-FEF1-7CDB-97AB7085172C}"/>
                </a:ext>
              </a:extLst>
            </p:cNvPr>
            <p:cNvSpPr/>
            <p:nvPr/>
          </p:nvSpPr>
          <p:spPr>
            <a:xfrm>
              <a:off x="1933879" y="1894598"/>
              <a:ext cx="4147128" cy="434109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ea typeface="휴먼매직체"/>
                </a:rPr>
                <a:t>Tweet Data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54C1E70-AF44-7EA8-E905-500CCE7FE288}"/>
                </a:ext>
              </a:extLst>
            </p:cNvPr>
            <p:cNvSpPr/>
            <p:nvPr/>
          </p:nvSpPr>
          <p:spPr>
            <a:xfrm>
              <a:off x="1933879" y="2585793"/>
              <a:ext cx="4147128" cy="434109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Pre-process Data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BB1EE0C-7B2F-27BD-872D-A1BC42FEF79C}"/>
                </a:ext>
              </a:extLst>
            </p:cNvPr>
            <p:cNvSpPr/>
            <p:nvPr/>
          </p:nvSpPr>
          <p:spPr>
            <a:xfrm>
              <a:off x="1913002" y="3577719"/>
              <a:ext cx="1887572" cy="893396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ea typeface="휴먼매직체"/>
                </a:rPr>
                <a:t>Logistic Regression Classifier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6C87B0B-A77E-7DF7-3F50-FD10C40EDA32}"/>
                </a:ext>
              </a:extLst>
            </p:cNvPr>
            <p:cNvSpPr/>
            <p:nvPr/>
          </p:nvSpPr>
          <p:spPr>
            <a:xfrm>
              <a:off x="4172559" y="3276988"/>
              <a:ext cx="1908448" cy="444547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ea typeface="휴먼매직체"/>
                </a:rPr>
                <a:t>Word2Vec, SVD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3C776E2-9A8E-4914-FC86-D9F1C2F051A9}"/>
                </a:ext>
              </a:extLst>
            </p:cNvPr>
            <p:cNvSpPr/>
            <p:nvPr/>
          </p:nvSpPr>
          <p:spPr>
            <a:xfrm>
              <a:off x="4172559" y="4464249"/>
              <a:ext cx="1908448" cy="434109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ea typeface="휴먼매직체"/>
                </a:rPr>
                <a:t>Apply Model</a:t>
              </a:r>
              <a:endParaRPr lang="ko-KR" altLang="en-US" dirty="0">
                <a:solidFill>
                  <a:schemeClr val="tx1"/>
                </a:solidFill>
                <a:ea typeface="휴먼매직체" panose="02030504000101010101" pitchFamily="18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CDC5379-93F4-4CF9-9436-25CB5EFE43C4}"/>
                </a:ext>
              </a:extLst>
            </p:cNvPr>
            <p:cNvSpPr/>
            <p:nvPr/>
          </p:nvSpPr>
          <p:spPr>
            <a:xfrm>
              <a:off x="1933879" y="5237699"/>
              <a:ext cx="4147128" cy="434109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Compare the performance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B77621BA-B478-D701-8921-2AB2FB36378F}"/>
                </a:ext>
              </a:extLst>
            </p:cNvPr>
            <p:cNvCxnSpPr>
              <a:stCxn id="4" idx="2"/>
              <a:endCxn id="5" idx="0"/>
            </p:cNvCxnSpPr>
            <p:nvPr/>
          </p:nvCxnSpPr>
          <p:spPr>
            <a:xfrm>
              <a:off x="4007443" y="2328707"/>
              <a:ext cx="0" cy="257086"/>
            </a:xfrm>
            <a:prstGeom prst="straightConnector1">
              <a:avLst/>
            </a:prstGeom>
            <a:ln w="15875">
              <a:solidFill>
                <a:srgbClr val="9BAFB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E414666D-68E5-D9B5-575D-8E146D97F71D}"/>
                </a:ext>
              </a:extLst>
            </p:cNvPr>
            <p:cNvCxnSpPr>
              <a:stCxn id="5" idx="2"/>
              <a:endCxn id="14" idx="0"/>
            </p:cNvCxnSpPr>
            <p:nvPr/>
          </p:nvCxnSpPr>
          <p:spPr>
            <a:xfrm>
              <a:off x="4007443" y="3019902"/>
              <a:ext cx="1119340" cy="257086"/>
            </a:xfrm>
            <a:prstGeom prst="straightConnector1">
              <a:avLst/>
            </a:prstGeom>
            <a:ln w="12700">
              <a:solidFill>
                <a:srgbClr val="9BAFB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6AEEC093-F1D6-07A7-872D-E37FCDB519CA}"/>
                </a:ext>
              </a:extLst>
            </p:cNvPr>
            <p:cNvCxnSpPr>
              <a:stCxn id="5" idx="2"/>
              <a:endCxn id="13" idx="0"/>
            </p:cNvCxnSpPr>
            <p:nvPr/>
          </p:nvCxnSpPr>
          <p:spPr>
            <a:xfrm flipH="1">
              <a:off x="2856788" y="3019902"/>
              <a:ext cx="1150655" cy="557817"/>
            </a:xfrm>
            <a:prstGeom prst="straightConnector1">
              <a:avLst/>
            </a:prstGeom>
            <a:ln w="12700">
              <a:solidFill>
                <a:srgbClr val="9BAFB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86AF9EF8-FB87-0522-FFB7-27A25E4F172C}"/>
                </a:ext>
              </a:extLst>
            </p:cNvPr>
            <p:cNvCxnSpPr>
              <a:stCxn id="14" idx="2"/>
              <a:endCxn id="15" idx="0"/>
            </p:cNvCxnSpPr>
            <p:nvPr/>
          </p:nvCxnSpPr>
          <p:spPr>
            <a:xfrm>
              <a:off x="5126783" y="3721535"/>
              <a:ext cx="0" cy="742714"/>
            </a:xfrm>
            <a:prstGeom prst="straightConnector1">
              <a:avLst/>
            </a:prstGeom>
            <a:ln w="12700">
              <a:solidFill>
                <a:srgbClr val="9BAFB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34E1029F-5FA9-18E2-97B5-7712EBD64A17}"/>
                </a:ext>
              </a:extLst>
            </p:cNvPr>
            <p:cNvCxnSpPr>
              <a:stCxn id="15" idx="2"/>
              <a:endCxn id="16" idx="0"/>
            </p:cNvCxnSpPr>
            <p:nvPr/>
          </p:nvCxnSpPr>
          <p:spPr>
            <a:xfrm flipH="1">
              <a:off x="4007443" y="4898358"/>
              <a:ext cx="1119340" cy="339341"/>
            </a:xfrm>
            <a:prstGeom prst="straightConnector1">
              <a:avLst/>
            </a:prstGeom>
            <a:ln w="12700">
              <a:solidFill>
                <a:srgbClr val="9BAFB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EC7110B5-91BC-CF9D-3379-DCE18F296F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971401"/>
              </p:ext>
            </p:extLst>
          </p:nvPr>
        </p:nvGraphicFramePr>
        <p:xfrm>
          <a:off x="6503095" y="2004164"/>
          <a:ext cx="5305498" cy="422471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39027">
                  <a:extLst>
                    <a:ext uri="{9D8B030D-6E8A-4147-A177-3AD203B41FA5}">
                      <a16:colId xmlns:a16="http://schemas.microsoft.com/office/drawing/2014/main" val="3095511795"/>
                    </a:ext>
                  </a:extLst>
                </a:gridCol>
                <a:gridCol w="3066471">
                  <a:extLst>
                    <a:ext uri="{9D8B030D-6E8A-4147-A177-3AD203B41FA5}">
                      <a16:colId xmlns:a16="http://schemas.microsoft.com/office/drawing/2014/main" val="1632689580"/>
                    </a:ext>
                  </a:extLst>
                </a:gridCol>
              </a:tblGrid>
              <a:tr h="6384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Kaggle Competition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600" b="1" i="0" dirty="0">
                          <a:solidFill>
                            <a:srgbClr val="202124"/>
                          </a:solidFill>
                          <a:effectLst/>
                          <a:latin typeface="Inter"/>
                        </a:rPr>
                        <a:t>Twitter sentiment analysis – Determine emotional coloring of tweets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6755557"/>
                  </a:ext>
                </a:extLst>
              </a:tr>
              <a:tr h="36963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Goal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Find hidden relationships between tweets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659605"/>
                  </a:ext>
                </a:extLst>
              </a:tr>
              <a:tr h="36963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Data format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CSV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8693536"/>
                  </a:ext>
                </a:extLst>
              </a:tr>
              <a:tr h="36963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Num of Data Columns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2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5397080"/>
                  </a:ext>
                </a:extLst>
              </a:tr>
              <a:tr h="1713741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Using Model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/>
                        <a:t>Word2Vec</a:t>
                      </a:r>
                    </a:p>
                    <a:p>
                      <a:pPr marL="285750" lvl="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/>
                        <a:t>Singular Vector Decomposition</a:t>
                      </a:r>
                    </a:p>
                    <a:p>
                      <a:pPr marL="285750" lvl="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/>
                        <a:t>K-means</a:t>
                      </a:r>
                    </a:p>
                    <a:p>
                      <a:pPr marL="285750" lvl="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/>
                        <a:t>A-priori</a:t>
                      </a:r>
                    </a:p>
                    <a:p>
                      <a:pPr marL="285750" lvl="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/>
                        <a:t>Logistic Regression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0349498"/>
                  </a:ext>
                </a:extLst>
              </a:tr>
              <a:tr h="36963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Performance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Accuracy (prediction only)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9242921"/>
                  </a:ext>
                </a:extLst>
              </a:tr>
            </a:tbl>
          </a:graphicData>
        </a:graphic>
      </p:graphicFrame>
      <p:grpSp>
        <p:nvGrpSpPr>
          <p:cNvPr id="6" name="그룹 33">
            <a:extLst>
              <a:ext uri="{FF2B5EF4-FFF2-40B4-BE49-F238E27FC236}">
                <a16:creationId xmlns:a16="http://schemas.microsoft.com/office/drawing/2014/main" id="{7680F4F6-1EB9-BD69-CA40-175BC683317A}"/>
              </a:ext>
            </a:extLst>
          </p:cNvPr>
          <p:cNvGrpSpPr/>
          <p:nvPr/>
        </p:nvGrpSpPr>
        <p:grpSpPr>
          <a:xfrm>
            <a:off x="1164857" y="2002840"/>
            <a:ext cx="4168005" cy="3777210"/>
            <a:chOff x="1164857" y="2002840"/>
            <a:chExt cx="4168005" cy="3777210"/>
          </a:xfrm>
        </p:grpSpPr>
        <p:sp>
          <p:nvSpPr>
            <p:cNvPr id="7" name="직사각형 3">
              <a:extLst>
                <a:ext uri="{FF2B5EF4-FFF2-40B4-BE49-F238E27FC236}">
                  <a16:creationId xmlns:a16="http://schemas.microsoft.com/office/drawing/2014/main" id="{A1BAAA22-18C6-9599-C4FD-3C8611144143}"/>
                </a:ext>
              </a:extLst>
            </p:cNvPr>
            <p:cNvSpPr/>
            <p:nvPr/>
          </p:nvSpPr>
          <p:spPr>
            <a:xfrm>
              <a:off x="1185734" y="2002840"/>
              <a:ext cx="4147128" cy="434109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>
                  <a:solidFill>
                    <a:schemeClr val="tx1"/>
                  </a:solidFill>
                  <a:ea typeface="휴먼매직체"/>
                </a:rPr>
                <a:t>Tweet Data</a:t>
              </a:r>
            </a:p>
          </p:txBody>
        </p:sp>
        <p:sp>
          <p:nvSpPr>
            <p:cNvPr id="8" name="직사각형 4">
              <a:extLst>
                <a:ext uri="{FF2B5EF4-FFF2-40B4-BE49-F238E27FC236}">
                  <a16:creationId xmlns:a16="http://schemas.microsoft.com/office/drawing/2014/main" id="{48C80B2A-A980-4A4F-13CE-B57AF8AB7B4B}"/>
                </a:ext>
              </a:extLst>
            </p:cNvPr>
            <p:cNvSpPr/>
            <p:nvPr/>
          </p:nvSpPr>
          <p:spPr>
            <a:xfrm>
              <a:off x="1185734" y="2694035"/>
              <a:ext cx="4147128" cy="434109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Pre-process Data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12">
              <a:extLst>
                <a:ext uri="{FF2B5EF4-FFF2-40B4-BE49-F238E27FC236}">
                  <a16:creationId xmlns:a16="http://schemas.microsoft.com/office/drawing/2014/main" id="{5981BD7F-8B61-B9A9-2112-BDB833DE7DB1}"/>
                </a:ext>
              </a:extLst>
            </p:cNvPr>
            <p:cNvSpPr/>
            <p:nvPr/>
          </p:nvSpPr>
          <p:spPr>
            <a:xfrm>
              <a:off x="1164857" y="3685961"/>
              <a:ext cx="1887572" cy="893396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>
                  <a:solidFill>
                    <a:schemeClr val="tx1"/>
                  </a:solidFill>
                  <a:ea typeface="휴먼매직체"/>
                </a:rPr>
                <a:t>Logistic Regression Classifier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13">
              <a:extLst>
                <a:ext uri="{FF2B5EF4-FFF2-40B4-BE49-F238E27FC236}">
                  <a16:creationId xmlns:a16="http://schemas.microsoft.com/office/drawing/2014/main" id="{A74E71D1-CE5E-B816-EA00-D9483BE07D96}"/>
                </a:ext>
              </a:extLst>
            </p:cNvPr>
            <p:cNvSpPr/>
            <p:nvPr/>
          </p:nvSpPr>
          <p:spPr>
            <a:xfrm>
              <a:off x="3424414" y="3980216"/>
              <a:ext cx="1908448" cy="434109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Clustering</a:t>
              </a:r>
              <a:endParaRPr lang="ko-KR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직사각형 14">
              <a:extLst>
                <a:ext uri="{FF2B5EF4-FFF2-40B4-BE49-F238E27FC236}">
                  <a16:creationId xmlns:a16="http://schemas.microsoft.com/office/drawing/2014/main" id="{94E2C889-9D28-0C99-62FE-F363881CB275}"/>
                </a:ext>
              </a:extLst>
            </p:cNvPr>
            <p:cNvSpPr/>
            <p:nvPr/>
          </p:nvSpPr>
          <p:spPr>
            <a:xfrm>
              <a:off x="3424414" y="4572491"/>
              <a:ext cx="1908448" cy="434109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>
                  <a:solidFill>
                    <a:schemeClr val="tx1"/>
                  </a:solidFill>
                  <a:ea typeface="휴먼매직체"/>
                </a:rPr>
                <a:t>A-priori</a:t>
              </a:r>
              <a:endParaRPr lang="en-US" altLang="ko-KR" dirty="0"/>
            </a:p>
          </p:txBody>
        </p:sp>
        <p:sp>
          <p:nvSpPr>
            <p:cNvPr id="12" name="직사각형 15">
              <a:extLst>
                <a:ext uri="{FF2B5EF4-FFF2-40B4-BE49-F238E27FC236}">
                  <a16:creationId xmlns:a16="http://schemas.microsoft.com/office/drawing/2014/main" id="{19BED092-0A7B-0BB0-10C6-F00672BE5D4F}"/>
                </a:ext>
              </a:extLst>
            </p:cNvPr>
            <p:cNvSpPr/>
            <p:nvPr/>
          </p:nvSpPr>
          <p:spPr>
            <a:xfrm>
              <a:off x="1185734" y="5345941"/>
              <a:ext cx="4147128" cy="434109"/>
            </a:xfrm>
            <a:prstGeom prst="rect">
              <a:avLst/>
            </a:prstGeom>
            <a:solidFill>
              <a:srgbClr val="FBE0C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>
                  <a:solidFill>
                    <a:schemeClr val="tx1"/>
                  </a:solidFill>
                  <a:ea typeface="휴먼매직체"/>
                </a:rPr>
                <a:t>Find relationship in the data</a:t>
              </a:r>
              <a:endParaRPr lang="en-US" altLang="ko-KR" dirty="0"/>
            </a:p>
          </p:txBody>
        </p:sp>
        <p:cxnSp>
          <p:nvCxnSpPr>
            <p:cNvPr id="17" name="직선 화살표 연결선 19">
              <a:extLst>
                <a:ext uri="{FF2B5EF4-FFF2-40B4-BE49-F238E27FC236}">
                  <a16:creationId xmlns:a16="http://schemas.microsoft.com/office/drawing/2014/main" id="{F3BD87C2-E7A2-AF04-5543-C73550BB3AD8}"/>
                </a:ext>
              </a:extLst>
            </p:cNvPr>
            <p:cNvCxnSpPr>
              <a:stCxn id="4" idx="2"/>
              <a:endCxn id="5" idx="0"/>
            </p:cNvCxnSpPr>
            <p:nvPr/>
          </p:nvCxnSpPr>
          <p:spPr>
            <a:xfrm>
              <a:off x="3259298" y="2436949"/>
              <a:ext cx="0" cy="257086"/>
            </a:xfrm>
            <a:prstGeom prst="straightConnector1">
              <a:avLst/>
            </a:prstGeom>
            <a:ln w="15875">
              <a:solidFill>
                <a:srgbClr val="9BAFB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21">
              <a:extLst>
                <a:ext uri="{FF2B5EF4-FFF2-40B4-BE49-F238E27FC236}">
                  <a16:creationId xmlns:a16="http://schemas.microsoft.com/office/drawing/2014/main" id="{9830289A-37A6-E1C1-ADC5-99179AF00626}"/>
                </a:ext>
              </a:extLst>
            </p:cNvPr>
            <p:cNvCxnSpPr>
              <a:stCxn id="5" idx="2"/>
              <a:endCxn id="14" idx="0"/>
            </p:cNvCxnSpPr>
            <p:nvPr/>
          </p:nvCxnSpPr>
          <p:spPr>
            <a:xfrm>
              <a:off x="3259298" y="3128144"/>
              <a:ext cx="1119340" cy="257086"/>
            </a:xfrm>
            <a:prstGeom prst="straightConnector1">
              <a:avLst/>
            </a:prstGeom>
            <a:ln w="12700">
              <a:solidFill>
                <a:srgbClr val="9BAFB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23">
              <a:extLst>
                <a:ext uri="{FF2B5EF4-FFF2-40B4-BE49-F238E27FC236}">
                  <a16:creationId xmlns:a16="http://schemas.microsoft.com/office/drawing/2014/main" id="{12C61CE0-4981-0C37-C332-E2A01FE9C839}"/>
                </a:ext>
              </a:extLst>
            </p:cNvPr>
            <p:cNvCxnSpPr>
              <a:stCxn id="5" idx="2"/>
              <a:endCxn id="13" idx="0"/>
            </p:cNvCxnSpPr>
            <p:nvPr/>
          </p:nvCxnSpPr>
          <p:spPr>
            <a:xfrm flipH="1">
              <a:off x="2108643" y="3128144"/>
              <a:ext cx="1150655" cy="557817"/>
            </a:xfrm>
            <a:prstGeom prst="straightConnector1">
              <a:avLst/>
            </a:prstGeom>
            <a:ln w="12700">
              <a:solidFill>
                <a:srgbClr val="9BAFB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9">
              <a:extLst>
                <a:ext uri="{FF2B5EF4-FFF2-40B4-BE49-F238E27FC236}">
                  <a16:creationId xmlns:a16="http://schemas.microsoft.com/office/drawing/2014/main" id="{D1507F3F-C574-0AA0-6C18-F86558573E48}"/>
                </a:ext>
              </a:extLst>
            </p:cNvPr>
            <p:cNvCxnSpPr>
              <a:stCxn id="15" idx="2"/>
              <a:endCxn id="16" idx="0"/>
            </p:cNvCxnSpPr>
            <p:nvPr/>
          </p:nvCxnSpPr>
          <p:spPr>
            <a:xfrm flipH="1">
              <a:off x="3259298" y="5006600"/>
              <a:ext cx="1119340" cy="339341"/>
            </a:xfrm>
            <a:prstGeom prst="straightConnector1">
              <a:avLst/>
            </a:prstGeom>
            <a:ln w="12700">
              <a:solidFill>
                <a:srgbClr val="9BAFB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61502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A567D-2C48-5154-B4A0-C48BC7E5F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624" y="1122807"/>
            <a:ext cx="9954443" cy="4297680"/>
          </a:xfrm>
          <a:solidFill>
            <a:schemeClr val="accent2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Methodology</a:t>
            </a:r>
            <a:endParaRPr lang="en-US" sz="6000" kern="1200" cap="all" spc="200" baseline="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85316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1861BD1D-6121-4EE8-98E1-92C378788C6D}"/>
              </a:ext>
            </a:extLst>
          </p:cNvPr>
          <p:cNvSpPr/>
          <p:nvPr/>
        </p:nvSpPr>
        <p:spPr>
          <a:xfrm>
            <a:off x="6554718" y="1580716"/>
            <a:ext cx="788035" cy="384551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A4E4FA83-6F99-4EA9-AA8F-D56D4420CC54}"/>
              </a:ext>
            </a:extLst>
          </p:cNvPr>
          <p:cNvSpPr/>
          <p:nvPr/>
        </p:nvSpPr>
        <p:spPr>
          <a:xfrm>
            <a:off x="3781522" y="1581362"/>
            <a:ext cx="788035" cy="384551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D8D3287-CFD5-4619-9A0E-965904F85C63}"/>
              </a:ext>
            </a:extLst>
          </p:cNvPr>
          <p:cNvSpPr/>
          <p:nvPr/>
        </p:nvSpPr>
        <p:spPr>
          <a:xfrm>
            <a:off x="1542340" y="2287156"/>
            <a:ext cx="2525540" cy="36098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FD3BA50D-5703-4224-91A2-4454CA98AA2D}"/>
              </a:ext>
            </a:extLst>
          </p:cNvPr>
          <p:cNvSpPr/>
          <p:nvPr/>
        </p:nvSpPr>
        <p:spPr>
          <a:xfrm>
            <a:off x="1545989" y="1400745"/>
            <a:ext cx="2525540" cy="7474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Data Preprocessing</a:t>
            </a:r>
            <a:endParaRPr lang="ko-KR" altLang="en-US" sz="1600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F2096407-7909-4936-A9C9-D4247051E337}"/>
              </a:ext>
            </a:extLst>
          </p:cNvPr>
          <p:cNvSpPr/>
          <p:nvPr/>
        </p:nvSpPr>
        <p:spPr>
          <a:xfrm>
            <a:off x="4597968" y="1400745"/>
            <a:ext cx="2290291" cy="74741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ea typeface="KoPubWorld돋움체 Bold"/>
              </a:rPr>
              <a:t>Run our algorithms on the 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76F415DA-7120-424F-8DDC-F793AF351A00}"/>
              </a:ext>
            </a:extLst>
          </p:cNvPr>
          <p:cNvSpPr/>
          <p:nvPr/>
        </p:nvSpPr>
        <p:spPr>
          <a:xfrm>
            <a:off x="7361803" y="1395635"/>
            <a:ext cx="3099478" cy="74741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ea typeface="KoPubWorld돋움체 Bold"/>
              </a:rPr>
              <a:t>Results and Conclusion</a:t>
            </a:r>
            <a:endParaRPr 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9798595-430A-4321-B3C3-94DA1531A688}"/>
              </a:ext>
            </a:extLst>
          </p:cNvPr>
          <p:cNvSpPr/>
          <p:nvPr/>
        </p:nvSpPr>
        <p:spPr>
          <a:xfrm>
            <a:off x="1701444" y="2448828"/>
            <a:ext cx="2208262" cy="108670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1200" b="1" dirty="0">
                <a:solidFill>
                  <a:schemeClr val="bg2">
                    <a:lumMod val="10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Choose Kaggle Data</a:t>
            </a:r>
          </a:p>
          <a:p>
            <a:pPr marL="228600" indent="-228600" algn="ctr">
              <a:lnSpc>
                <a:spcPct val="120000"/>
              </a:lnSpc>
              <a:buAutoNum type="arabicParenR"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KoPubWorld돋움체 Medium" panose="00000600000000000000" pitchFamily="2" charset="-127"/>
                <a:ea typeface="KoPubWorld돋움체 Medium"/>
                <a:cs typeface="KoPubWorld돋움체 Medium" panose="00000600000000000000" pitchFamily="2" charset="-127"/>
              </a:rPr>
              <a:t>Twitter sentiment analysis</a:t>
            </a: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marL="228600" indent="-228600" algn="ctr">
              <a:lnSpc>
                <a:spcPct val="120000"/>
              </a:lnSpc>
              <a:buAutoNum type="arabicParenR"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ea typeface="KoPubWorld돋움체 Medium"/>
              </a:rPr>
              <a:t>Dataset includes 100000 unique tweets</a:t>
            </a:r>
          </a:p>
          <a:p>
            <a:pPr marL="228600" indent="-228600" algn="ctr">
              <a:lnSpc>
                <a:spcPct val="120000"/>
              </a:lnSpc>
              <a:buAutoNum type="arabicParenR"/>
            </a:pP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713A9CA-9A83-411E-A6FB-57D250CB923C}"/>
              </a:ext>
            </a:extLst>
          </p:cNvPr>
          <p:cNvSpPr/>
          <p:nvPr/>
        </p:nvSpPr>
        <p:spPr>
          <a:xfrm>
            <a:off x="4597968" y="2287155"/>
            <a:ext cx="2290291" cy="36098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29E52F0-1D9A-41C8-8857-605589331818}"/>
              </a:ext>
            </a:extLst>
          </p:cNvPr>
          <p:cNvSpPr/>
          <p:nvPr/>
        </p:nvSpPr>
        <p:spPr>
          <a:xfrm>
            <a:off x="7361804" y="2249099"/>
            <a:ext cx="3108172" cy="364789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AFD5C560-91E2-4B90-962A-2378CF8F1FF1}"/>
              </a:ext>
            </a:extLst>
          </p:cNvPr>
          <p:cNvSpPr/>
          <p:nvPr/>
        </p:nvSpPr>
        <p:spPr>
          <a:xfrm rot="5400000">
            <a:off x="1846600" y="4143880"/>
            <a:ext cx="1917020" cy="709734"/>
          </a:xfrm>
          <a:prstGeom prst="rightArrow">
            <a:avLst>
              <a:gd name="adj1" fmla="val 50000"/>
              <a:gd name="adj2" fmla="val 3747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0A3788E-4C07-4522-9A31-6179A2C37331}"/>
              </a:ext>
            </a:extLst>
          </p:cNvPr>
          <p:cNvSpPr/>
          <p:nvPr/>
        </p:nvSpPr>
        <p:spPr>
          <a:xfrm>
            <a:off x="1701444" y="3697202"/>
            <a:ext cx="2208262" cy="132402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1200" b="1" dirty="0">
                <a:solidFill>
                  <a:schemeClr val="bg2">
                    <a:lumMod val="10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Data Preprocessing</a:t>
            </a:r>
          </a:p>
          <a:p>
            <a:pPr marL="228600" indent="-228600" algn="ctr">
              <a:lnSpc>
                <a:spcPct val="120000"/>
              </a:lnSpc>
              <a:buAutoNum type="arabicParenR"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KoPubWorld돋움체 Medium" panose="00000600000000000000" pitchFamily="2" charset="-127"/>
                <a:ea typeface="KoPubWorld돋움체 Medium"/>
                <a:cs typeface="KoPubWorld돋움체 Medium" panose="00000600000000000000" pitchFamily="2" charset="-127"/>
              </a:rPr>
              <a:t>Tokenize the words</a:t>
            </a:r>
          </a:p>
          <a:p>
            <a:pPr marL="228600" indent="-228600" algn="ctr">
              <a:lnSpc>
                <a:spcPct val="120000"/>
              </a:lnSpc>
              <a:buAutoNum type="arabicParenR"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KoPubWorld돋움체 Medium" panose="00000600000000000000" pitchFamily="2" charset="-127"/>
                <a:ea typeface="KoPubWorld돋움체 Medium"/>
                <a:cs typeface="KoPubWorld돋움체 Medium" panose="00000600000000000000" pitchFamily="2" charset="-127"/>
              </a:rPr>
              <a:t>Remove stop words</a:t>
            </a: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marL="228600" indent="-228600" algn="ctr">
              <a:lnSpc>
                <a:spcPct val="120000"/>
              </a:lnSpc>
              <a:buAutoNum type="arabicParenR"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KoPubWorld돋움체 Medium" panose="00000600000000000000" pitchFamily="2" charset="-127"/>
                <a:ea typeface="KoPubWorld돋움체 Medium"/>
                <a:cs typeface="KoPubWorld돋움체 Medium" panose="00000600000000000000" pitchFamily="2" charset="-127"/>
              </a:rPr>
              <a:t>Hash the words to numerical values</a:t>
            </a: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marL="228600" indent="-228600" algn="ctr">
              <a:lnSpc>
                <a:spcPct val="120000"/>
              </a:lnSpc>
              <a:buAutoNum type="arabicParenR"/>
            </a:pP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0AB6175-F063-4BA9-96CA-157514C3B338}"/>
              </a:ext>
            </a:extLst>
          </p:cNvPr>
          <p:cNvSpPr txBox="1"/>
          <p:nvPr/>
        </p:nvSpPr>
        <p:spPr>
          <a:xfrm>
            <a:off x="1701444" y="5462864"/>
            <a:ext cx="2208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Set Database</a:t>
            </a:r>
            <a:endParaRPr lang="ko-KR" altLang="en-US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E019FB40-0BE5-4225-8155-1BC689E01FBD}"/>
              </a:ext>
            </a:extLst>
          </p:cNvPr>
          <p:cNvGrpSpPr/>
          <p:nvPr/>
        </p:nvGrpSpPr>
        <p:grpSpPr>
          <a:xfrm>
            <a:off x="4898543" y="2469702"/>
            <a:ext cx="1699806" cy="1403662"/>
            <a:chOff x="3725529" y="2710850"/>
            <a:chExt cx="1699806" cy="1356070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6F4C74B0-0175-49A9-A2D5-EC5FAB745EAB}"/>
                </a:ext>
              </a:extLst>
            </p:cNvPr>
            <p:cNvSpPr/>
            <p:nvPr/>
          </p:nvSpPr>
          <p:spPr>
            <a:xfrm>
              <a:off x="3725529" y="2736234"/>
              <a:ext cx="1699805" cy="13306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EFA0B0C-2997-4088-9B03-C0CE19E91D16}"/>
                </a:ext>
              </a:extLst>
            </p:cNvPr>
            <p:cNvSpPr/>
            <p:nvPr/>
          </p:nvSpPr>
          <p:spPr>
            <a:xfrm>
              <a:off x="3725529" y="2710850"/>
              <a:ext cx="1699805" cy="28129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Data Clustering</a:t>
              </a:r>
              <a:endParaRPr lang="ko-KR" altLang="en-US" sz="1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8A8DBB7-FF98-4726-808D-45D8DCE4FE62}"/>
                </a:ext>
              </a:extLst>
            </p:cNvPr>
            <p:cNvSpPr txBox="1"/>
            <p:nvPr/>
          </p:nvSpPr>
          <p:spPr>
            <a:xfrm>
              <a:off x="3734966" y="3754568"/>
              <a:ext cx="1690369" cy="223006"/>
            </a:xfrm>
            <a:prstGeom prst="rect">
              <a:avLst/>
            </a:prstGeom>
            <a:noFill/>
          </p:spPr>
          <p:txBody>
            <a:bodyPr wrap="square" lIns="0" tIns="45720" rIns="0" bIns="45720" anchor="t">
              <a:spAutoFit/>
            </a:bodyPr>
            <a:lstStyle/>
            <a:p>
              <a:pPr algn="ctr"/>
              <a:endParaRPr lang="en-US" altLang="ko-KR" sz="9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03CE09C-89E1-46A4-8B40-3C4D03C3050A}"/>
              </a:ext>
            </a:extLst>
          </p:cNvPr>
          <p:cNvGrpSpPr/>
          <p:nvPr/>
        </p:nvGrpSpPr>
        <p:grpSpPr>
          <a:xfrm>
            <a:off x="4863295" y="4195252"/>
            <a:ext cx="1735053" cy="1472492"/>
            <a:chOff x="3690888" y="4287103"/>
            <a:chExt cx="1735053" cy="1472492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AD426BA-90AA-4005-BE4F-6FEBCA8D3356}"/>
                </a:ext>
              </a:extLst>
            </p:cNvPr>
            <p:cNvSpPr/>
            <p:nvPr/>
          </p:nvSpPr>
          <p:spPr>
            <a:xfrm>
              <a:off x="3726136" y="4287103"/>
              <a:ext cx="1699804" cy="14724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99FB3054-AAC3-4F17-AA99-02C9D4A62C3A}"/>
                </a:ext>
              </a:extLst>
            </p:cNvPr>
            <p:cNvSpPr/>
            <p:nvPr/>
          </p:nvSpPr>
          <p:spPr>
            <a:xfrm>
              <a:off x="3726137" y="4287103"/>
              <a:ext cx="1699804" cy="255915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/>
                  <a:cs typeface="KoPubWorld돋움체 Bold" panose="00000800000000000000" pitchFamily="2" charset="-127"/>
                </a:rPr>
                <a:t>Models Used</a:t>
              </a:r>
              <a:endParaRPr lang="ko-KR" altLang="en-US" sz="1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D707E55-C9BF-48FF-8E7C-63D47D255D35}"/>
                </a:ext>
              </a:extLst>
            </p:cNvPr>
            <p:cNvSpPr txBox="1"/>
            <p:nvPr/>
          </p:nvSpPr>
          <p:spPr>
            <a:xfrm>
              <a:off x="3690888" y="4758750"/>
              <a:ext cx="1690368" cy="938719"/>
            </a:xfrm>
            <a:prstGeom prst="rect">
              <a:avLst/>
            </a:prstGeom>
            <a:noFill/>
          </p:spPr>
          <p:txBody>
            <a:bodyPr wrap="square" lIns="0" tIns="45720" rIns="0" bIns="45720" anchor="t">
              <a:spAutoFit/>
            </a:bodyPr>
            <a:lstStyle/>
            <a:p>
              <a:pPr marL="228600" indent="-228600" algn="ctr">
                <a:buFontTx/>
                <a:buAutoNum type="arabicParenR"/>
              </a:pPr>
              <a:r>
                <a:rPr lang="en-US" altLang="ko-KR" sz="1100" dirty="0">
                  <a:ea typeface="KoPubWorld돋움체 Bold"/>
                </a:rPr>
                <a:t>Word2vec</a:t>
              </a:r>
            </a:p>
            <a:p>
              <a:pPr marL="228600" indent="-228600" algn="ctr">
                <a:buFontTx/>
                <a:buAutoNum type="arabicParenR"/>
              </a:pPr>
              <a:r>
                <a:rPr lang="en-US" altLang="ko-KR" sz="1100" dirty="0">
                  <a:ea typeface="KoPubWorld돋움체 Bold"/>
                </a:rPr>
                <a:t>SVD</a:t>
              </a:r>
            </a:p>
            <a:p>
              <a:pPr marL="228600" indent="-228600" algn="ctr">
                <a:buFontTx/>
                <a:buAutoNum type="arabicParenR"/>
              </a:pPr>
              <a:r>
                <a:rPr lang="en-US" altLang="ko-KR" sz="1100" dirty="0">
                  <a:ea typeface="KoPubWorld돋움체 Bold"/>
                </a:rPr>
                <a:t>K-means</a:t>
              </a:r>
            </a:p>
            <a:p>
              <a:pPr marL="228600" indent="-228600" algn="ctr">
                <a:buFontTx/>
                <a:buAutoNum type="arabicParenR"/>
              </a:pPr>
              <a:r>
                <a:rPr lang="en-US" altLang="ko-KR" sz="1100" dirty="0">
                  <a:ea typeface="KoPubWorld돋움체 Bold"/>
                </a:rPr>
                <a:t>A-priori</a:t>
              </a:r>
            </a:p>
            <a:p>
              <a:pPr marL="228600" indent="-228600" algn="ctr">
                <a:buFontTx/>
                <a:buAutoNum type="arabicParenR"/>
              </a:pPr>
              <a:r>
                <a:rPr lang="en-US" altLang="ko-KR" sz="1100" dirty="0">
                  <a:ea typeface="KoPubWorld돋움체 Bold"/>
                </a:rPr>
                <a:t>Logistic Regression</a:t>
              </a:r>
            </a:p>
          </p:txBody>
        </p:sp>
      </p:grp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7EFD3CD-A153-4CC9-B678-5AE0C9C91A66}"/>
              </a:ext>
            </a:extLst>
          </p:cNvPr>
          <p:cNvSpPr/>
          <p:nvPr/>
        </p:nvSpPr>
        <p:spPr>
          <a:xfrm>
            <a:off x="7546382" y="2380637"/>
            <a:ext cx="2731587" cy="19167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/>
                <a:cs typeface="KoPubWorld돋움체 Bold" panose="00000800000000000000" pitchFamily="2" charset="-127"/>
              </a:rPr>
              <a:t>Evaluation of the models</a:t>
            </a:r>
            <a:endParaRPr lang="ko-KR" altLang="en-US" sz="14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/>
              <a:cs typeface="KoPubWorld돋움체 Bold" panose="00000800000000000000" pitchFamily="2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A70DE2A-F256-40B6-8255-46B805C9A0F7}"/>
              </a:ext>
            </a:extLst>
          </p:cNvPr>
          <p:cNvSpPr/>
          <p:nvPr/>
        </p:nvSpPr>
        <p:spPr>
          <a:xfrm>
            <a:off x="7546381" y="3878981"/>
            <a:ext cx="2732923" cy="25591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/>
                <a:cs typeface="KoPubWorld돋움체 Bold" panose="00000800000000000000" pitchFamily="2" charset="-127"/>
              </a:rPr>
              <a:t>Compare Importance of words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0" name="화살표: 오른쪽 49">
            <a:extLst>
              <a:ext uri="{FF2B5EF4-FFF2-40B4-BE49-F238E27FC236}">
                <a16:creationId xmlns:a16="http://schemas.microsoft.com/office/drawing/2014/main" id="{50631A5E-65BF-4731-860D-4BA0F3BF802E}"/>
              </a:ext>
            </a:extLst>
          </p:cNvPr>
          <p:cNvSpPr/>
          <p:nvPr/>
        </p:nvSpPr>
        <p:spPr>
          <a:xfrm rot="5400000">
            <a:off x="5587347" y="3923337"/>
            <a:ext cx="321888" cy="221942"/>
          </a:xfrm>
          <a:prstGeom prst="rightArrow">
            <a:avLst>
              <a:gd name="adj1" fmla="val 50000"/>
              <a:gd name="adj2" fmla="val 3747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Picture 3" descr="A group of words on a white background&#10;&#10;Description automatically generated">
            <a:extLst>
              <a:ext uri="{FF2B5EF4-FFF2-40B4-BE49-F238E27FC236}">
                <a16:creationId xmlns:a16="http://schemas.microsoft.com/office/drawing/2014/main" id="{40E62138-FEEB-5411-ACEB-C068D4B31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452" y="2775405"/>
            <a:ext cx="1298369" cy="1079580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D79DA3E-A2B4-8021-9C4B-507202066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971" y="4201875"/>
            <a:ext cx="1634837" cy="1522044"/>
          </a:xfrm>
          <a:prstGeom prst="rect">
            <a:avLst/>
          </a:prstGeom>
        </p:spPr>
      </p:pic>
      <p:pic>
        <p:nvPicPr>
          <p:cNvPr id="8" name="Picture 7" descr="A close-up of words&#10;&#10;Description automatically generated">
            <a:extLst>
              <a:ext uri="{FF2B5EF4-FFF2-40B4-BE49-F238E27FC236}">
                <a16:creationId xmlns:a16="http://schemas.microsoft.com/office/drawing/2014/main" id="{7C288BA7-EDBC-B6B5-9B4B-43959E8D80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4323" y="2676215"/>
            <a:ext cx="1522887" cy="112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40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C3E1C3D-633C-4756-B09B-9AD080714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668" y="640080"/>
            <a:ext cx="10915252" cy="5263134"/>
          </a:xfrm>
          <a:prstGeom prst="rect">
            <a:avLst/>
          </a:prstGeom>
          <a:noFill/>
          <a:ln w="31750" cap="sq">
            <a:solidFill>
              <a:schemeClr val="accent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95DAF8-54BC-4834-A4B1-7DD2F7AFE5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1520" y="802767"/>
            <a:ext cx="10585166" cy="4937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5A567D-2C48-5154-B4A0-C48BC7E5F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624" y="1122807"/>
            <a:ext cx="9954443" cy="4297680"/>
          </a:xfrm>
          <a:noFill/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6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preprocessing</a:t>
            </a:r>
          </a:p>
        </p:txBody>
      </p:sp>
    </p:spTree>
    <p:extLst>
      <p:ext uri="{BB962C8B-B14F-4D97-AF65-F5344CB8AC3E}">
        <p14:creationId xmlns:p14="http://schemas.microsoft.com/office/powerpoint/2010/main" val="1195490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9F26AF7-9AC1-49A4-8F89-2C63E1C0A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2B85737-FCED-68B6-045D-869F5DBEC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Data information</a:t>
            </a:r>
          </a:p>
        </p:txBody>
      </p:sp>
      <p:pic>
        <p:nvPicPr>
          <p:cNvPr id="3" name="Picture 2" descr="A screenshot of a bar code&#10;&#10;Description automatically generated">
            <a:extLst>
              <a:ext uri="{FF2B5EF4-FFF2-40B4-BE49-F238E27FC236}">
                <a16:creationId xmlns:a16="http://schemas.microsoft.com/office/drawing/2014/main" id="{A645C4A0-CFFB-6A6B-F2BF-283C3F0C4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231" y="675757"/>
            <a:ext cx="2743200" cy="3289758"/>
          </a:xfrm>
          <a:prstGeom prst="rect">
            <a:avLst/>
          </a:prstGeom>
        </p:spPr>
      </p:pic>
      <p:pic>
        <p:nvPicPr>
          <p:cNvPr id="4" name="Picture 3" descr="A graph of a positive and negative tweet&#10;&#10;Description automatically generated">
            <a:extLst>
              <a:ext uri="{FF2B5EF4-FFF2-40B4-BE49-F238E27FC236}">
                <a16:creationId xmlns:a16="http://schemas.microsoft.com/office/drawing/2014/main" id="{777C4FCD-EEE9-F76C-4D1F-2666C2D9F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8348" y="679024"/>
            <a:ext cx="4514602" cy="330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135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FC56F-BE9E-1CA4-4103-FC36B4E5D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>
            <a:normAutofit/>
          </a:bodyPr>
          <a:lstStyle/>
          <a:p>
            <a:r>
              <a:rPr lang="en-US" sz="2600" dirty="0"/>
              <a:t>Basic Visualization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6F6EACCB-8A1A-67CE-35D6-6D7F23863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638044"/>
            <a:ext cx="3208907" cy="32632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longest tweet included 70 words, the shortest only 1</a:t>
            </a:r>
          </a:p>
          <a:p>
            <a:r>
              <a:rPr lang="en-US" dirty="0"/>
              <a:t>Average number of words: 15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graph of words&#10;&#10;Description automatically generated">
            <a:extLst>
              <a:ext uri="{FF2B5EF4-FFF2-40B4-BE49-F238E27FC236}">
                <a16:creationId xmlns:a16="http://schemas.microsoft.com/office/drawing/2014/main" id="{9BC79CE6-B1E9-5087-54E0-1B08BFB46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366" y="1487013"/>
            <a:ext cx="6227064" cy="389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03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AD7C5BE-418C-4A44-91BF-28E411F75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5F30992-E789-343F-CE34-7B403C20C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Tokenizing the words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D8201CF-5BFA-05A7-7A6E-051FA3B73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752" y="2935006"/>
            <a:ext cx="9314170" cy="202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976070"/>
      </p:ext>
    </p:extLst>
  </p:cSld>
  <p:clrMapOvr>
    <a:masterClrMapping/>
  </p:clrMapOvr>
</p:sld>
</file>

<file path=ppt/theme/theme1.xml><?xml version="1.0" encoding="utf-8"?>
<a:theme xmlns:a="http://schemas.openxmlformats.org/drawingml/2006/main" name="소포">
  <a:themeElements>
    <a:clrScheme name="소포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소포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소포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TM10001115[[fn=소포]]</Template>
  <TotalTime>160</TotalTime>
  <Words>547</Words>
  <Application>Microsoft Office PowerPoint</Application>
  <PresentationFormat>Widescreen</PresentationFormat>
  <Paragraphs>136</Paragraphs>
  <Slides>26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소포</vt:lpstr>
      <vt:lpstr>Twitter data analysis</vt:lpstr>
      <vt:lpstr>Table of contents</vt:lpstr>
      <vt:lpstr>Purpose of project</vt:lpstr>
      <vt:lpstr>Methodology</vt:lpstr>
      <vt:lpstr>PowerPoint Presentation</vt:lpstr>
      <vt:lpstr>preprocessing</vt:lpstr>
      <vt:lpstr>Data information</vt:lpstr>
      <vt:lpstr>Basic Visualization</vt:lpstr>
      <vt:lpstr>Tokenizing the words</vt:lpstr>
      <vt:lpstr>Removing stopwords</vt:lpstr>
      <vt:lpstr>Hashing the words to their numerical values</vt:lpstr>
      <vt:lpstr>Run the pipeline and create the dataset</vt:lpstr>
      <vt:lpstr>Creating the word2vec model</vt:lpstr>
      <vt:lpstr>Getting the results from word2vec</vt:lpstr>
      <vt:lpstr>Reducing the dimensions using SVD</vt:lpstr>
      <vt:lpstr>Plotting the words</vt:lpstr>
      <vt:lpstr>Cluster in the graph after k-means</vt:lpstr>
      <vt:lpstr>Cluster in the graph after k-means</vt:lpstr>
      <vt:lpstr>Cluster in the graph after k-means</vt:lpstr>
      <vt:lpstr>A-priori</vt:lpstr>
      <vt:lpstr>Splitting the data into only negative and positive sets</vt:lpstr>
      <vt:lpstr>Most used words in</vt:lpstr>
      <vt:lpstr>Building and applying a logistic regression model </vt:lpstr>
      <vt:lpstr>Creating the model</vt:lpstr>
      <vt:lpstr>Applying the model on the test data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House Prices</dc:title>
  <dc:creator>Seokyeom Park</dc:creator>
  <cp:lastModifiedBy>Seokyeom Park</cp:lastModifiedBy>
  <cp:revision>432</cp:revision>
  <dcterms:created xsi:type="dcterms:W3CDTF">2023-11-30T11:58:11Z</dcterms:created>
  <dcterms:modified xsi:type="dcterms:W3CDTF">2023-12-09T07:41:44Z</dcterms:modified>
</cp:coreProperties>
</file>